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301" r:id="rId3"/>
    <p:sldId id="4947" r:id="rId4"/>
    <p:sldId id="302" r:id="rId5"/>
    <p:sldId id="258" r:id="rId6"/>
    <p:sldId id="260" r:id="rId7"/>
    <p:sldId id="4949" r:id="rId8"/>
    <p:sldId id="4946" r:id="rId9"/>
    <p:sldId id="4948" r:id="rId10"/>
    <p:sldId id="4941" r:id="rId11"/>
    <p:sldId id="4950" r:id="rId12"/>
    <p:sldId id="4926" r:id="rId13"/>
    <p:sldId id="4928" r:id="rId14"/>
    <p:sldId id="4929" r:id="rId15"/>
    <p:sldId id="4930" r:id="rId16"/>
    <p:sldId id="4931" r:id="rId17"/>
    <p:sldId id="4932" r:id="rId18"/>
    <p:sldId id="4933" r:id="rId19"/>
    <p:sldId id="4951" r:id="rId20"/>
    <p:sldId id="303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1881" autoAdjust="0"/>
    <p:restoredTop sz="95256" autoAdjust="0"/>
  </p:normalViewPr>
  <p:slideViewPr>
    <p:cSldViewPr snapToGrid="0" snapToObjects="1">
      <p:cViewPr varScale="1">
        <p:scale>
          <a:sx n="171" d="100"/>
          <a:sy n="171" d="100"/>
        </p:scale>
        <p:origin x="696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E3EC92-0BF8-B04C-BDA1-D36DC16EC2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36832" y="1597819"/>
            <a:ext cx="4975394" cy="110251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Lesson #: Lesson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6831" y="2788538"/>
            <a:ext cx="497539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#.# 	Learning objective or      Sub-lesson Title</a:t>
            </a:r>
          </a:p>
        </p:txBody>
      </p:sp>
    </p:spTree>
    <p:extLst>
      <p:ext uri="{BB962C8B-B14F-4D97-AF65-F5344CB8AC3E}">
        <p14:creationId xmlns:p14="http://schemas.microsoft.com/office/powerpoint/2010/main" val="3128257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823434-19E5-7244-957A-48409271A8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620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6839712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77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0CCCA5-FF07-3E49-BCA2-619E38AACD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1"/>
            <a:ext cx="7552944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56CC22-FD07-7A4D-847A-EADD8CC518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0"/>
            <a:ext cx="7556938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618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161795-AF74-6141-B77F-64153FAB4A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831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0254D4-82EE-7743-8DC5-A96F5C6799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5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A03A33-EFE2-8C43-836B-41753232C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05778" y="1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14537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3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CE74C-60B9-4019-9C53-715EEF8874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2201" y="66612"/>
            <a:ext cx="7180952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178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B0A6C-EF38-9441-ADBF-8FE45FA6C46E}" type="datetimeFigureOut">
              <a:rPr lang="en-US" smtClean="0"/>
              <a:t>9/29/19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2D76-6BE4-154B-A130-37D069E423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457200" y="210636"/>
            <a:ext cx="8229600" cy="5605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Click to edit Master title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342F8D-E76A-4F87-BED0-4C2AD29540F4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981524" y="0"/>
            <a:ext cx="7180952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7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5" r:id="rId7"/>
    <p:sldLayoutId id="2147483658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8417" y="7145"/>
            <a:ext cx="5796480" cy="1616093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Exam AZ-301: Microsoft Azure Architect Design Crash Course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95" y="4172159"/>
            <a:ext cx="4975395" cy="1314450"/>
          </a:xfrm>
        </p:spPr>
        <p:txBody>
          <a:bodyPr/>
          <a:lstStyle/>
          <a:p>
            <a:r>
              <a:rPr lang="en-US" sz="2400" dirty="0"/>
              <a:t>Tim Warner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C1D2F1-2359-466E-9CE0-4C49AA6D0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635" y="1236325"/>
            <a:ext cx="3125314" cy="312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480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828C9-CB74-45B7-A7C6-4911EC5BD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Digital Credentials by </a:t>
            </a:r>
            <a:r>
              <a:rPr lang="en-US" dirty="0" err="1"/>
              <a:t>Credly</a:t>
            </a:r>
            <a:r>
              <a:rPr lang="en-US" dirty="0"/>
              <a:t>/Acclaim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9ABE19-DF9A-4B30-9C94-3C0D003E2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842" y="855433"/>
            <a:ext cx="4692316" cy="421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20273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 AZ-301 Item Types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94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Multiple Choice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AA3770-EB44-4AE8-97EC-70188EC1C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132" y="759846"/>
            <a:ext cx="6424120" cy="4297183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6737732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Repeated Scenario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573DAA-F6FA-4B5E-82D6-90FA5BE20CDB}"/>
              </a:ext>
            </a:extLst>
          </p:cNvPr>
          <p:cNvSpPr txBox="1"/>
          <p:nvPr/>
        </p:nvSpPr>
        <p:spPr>
          <a:xfrm>
            <a:off x="1168854" y="1202871"/>
            <a:ext cx="68062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You need to move an Azure VM to another hardware host.</a:t>
            </a:r>
          </a:p>
          <a:p>
            <a:endParaRPr lang="en-US" sz="2400" dirty="0"/>
          </a:p>
          <a:p>
            <a:r>
              <a:rPr lang="en-US" sz="2400" dirty="0"/>
              <a:t>Solution: You redeploy the VM.</a:t>
            </a:r>
          </a:p>
          <a:p>
            <a:endParaRPr lang="en-US" sz="2400" dirty="0"/>
          </a:p>
          <a:p>
            <a:r>
              <a:rPr lang="en-US" sz="2400" dirty="0"/>
              <a:t>Does this solution meet the goal?</a:t>
            </a:r>
          </a:p>
          <a:p>
            <a:endParaRPr lang="en-US" sz="2400" dirty="0"/>
          </a:p>
          <a:p>
            <a:pPr marL="257175" indent="-257175">
              <a:buAutoNum type="alphaLcPeriod"/>
            </a:pPr>
            <a:r>
              <a:rPr lang="en-US" sz="2400" dirty="0"/>
              <a:t>Yes</a:t>
            </a:r>
          </a:p>
          <a:p>
            <a:pPr marL="257175" indent="-257175">
              <a:buAutoNum type="alphaLcPeriod"/>
            </a:pPr>
            <a:r>
              <a:rPr lang="en-US" sz="24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417605577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Select and Place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28D004-432C-40C0-887C-A1DE6448E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53" y="1049629"/>
            <a:ext cx="7305694" cy="384095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2180846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Build List and Reorder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995FA9-9F69-4229-AE53-7CD8B7833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632" y="1028701"/>
            <a:ext cx="5930736" cy="396715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1713392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Active Screen/Fill in the Blank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258319-C6AA-4A20-B2B6-58F13105B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023" y="1030559"/>
            <a:ext cx="6631954" cy="383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63305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Case Study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1C76BE-3D56-4014-BF60-49E5DDBA2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5" y="1065745"/>
            <a:ext cx="7372350" cy="3824840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3663792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Performance-Based Lab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AEB5F4-7D42-4847-AAA1-08F572F1B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62" y="716085"/>
            <a:ext cx="6738900" cy="426880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6780170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AZ-300 Exam Strategy/Tips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ARM API suggestion:</a:t>
            </a:r>
          </a:p>
          <a:p>
            <a:pPr lvl="1"/>
            <a:r>
              <a:rPr lang="en-US" dirty="0"/>
              <a:t>70 percent Azure portal</a:t>
            </a:r>
          </a:p>
          <a:p>
            <a:pPr lvl="1"/>
            <a:r>
              <a:rPr lang="en-US" dirty="0"/>
              <a:t>20 percent Azure PowerShell</a:t>
            </a:r>
          </a:p>
          <a:p>
            <a:pPr lvl="1"/>
            <a:r>
              <a:rPr lang="en-US" dirty="0"/>
              <a:t>10 percent Azure CLI</a:t>
            </a:r>
          </a:p>
          <a:p>
            <a:r>
              <a:rPr lang="en-US" dirty="0"/>
              <a:t>Expect to see lots and lots and lots of JSON</a:t>
            </a:r>
          </a:p>
          <a:p>
            <a:r>
              <a:rPr lang="en-US" dirty="0"/>
              <a:t>Performance-based labs</a:t>
            </a:r>
          </a:p>
          <a:p>
            <a:pPr lvl="1"/>
            <a:r>
              <a:rPr lang="en-US" dirty="0"/>
              <a:t>Open a second tab for shell.azure.com</a:t>
            </a:r>
          </a:p>
          <a:p>
            <a:pPr lvl="1"/>
            <a:r>
              <a:rPr lang="en-US" dirty="0"/>
              <a:t>Don't be afraid to file an item challenge/grievance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2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1020" y="1519417"/>
            <a:ext cx="6158291" cy="2466818"/>
          </a:xfrm>
        </p:spPr>
        <p:txBody>
          <a:bodyPr/>
          <a:lstStyle/>
          <a:p>
            <a:r>
              <a:rPr lang="en-US" dirty="0"/>
              <a:t>Based in Nashville, TN, US</a:t>
            </a:r>
          </a:p>
          <a:p>
            <a:r>
              <a:rPr lang="en-US" dirty="0"/>
              <a:t>MCT since 1997</a:t>
            </a:r>
          </a:p>
          <a:p>
            <a:r>
              <a:rPr lang="en-US" dirty="0"/>
              <a:t>MVP since 2017</a:t>
            </a:r>
          </a:p>
          <a:p>
            <a:r>
              <a:rPr lang="en-US" dirty="0"/>
              <a:t>Twitter: </a:t>
            </a:r>
            <a:r>
              <a:rPr lang="en-US" b="1" dirty="0">
                <a:solidFill>
                  <a:srgbClr val="0070C0"/>
                </a:solidFill>
              </a:rPr>
              <a:t>@TechTrainerTim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A027D-27B4-479C-B958-B777AE26A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278" y="1282622"/>
            <a:ext cx="2602522" cy="25782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51262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639" y="1669236"/>
            <a:ext cx="6659452" cy="2578256"/>
          </a:xfrm>
        </p:spPr>
        <p:txBody>
          <a:bodyPr/>
          <a:lstStyle/>
          <a:p>
            <a:r>
              <a:rPr lang="en-US" dirty="0"/>
              <a:t>Course materials: </a:t>
            </a:r>
            <a:r>
              <a:rPr lang="en-US" b="1" dirty="0">
                <a:solidFill>
                  <a:srgbClr val="0070C0"/>
                </a:solidFill>
              </a:rPr>
              <a:t>timw.info/az300</a:t>
            </a:r>
          </a:p>
          <a:p>
            <a:r>
              <a:rPr lang="en-US" dirty="0"/>
              <a:t>Twitter: </a:t>
            </a:r>
            <a:r>
              <a:rPr lang="en-US" b="1" dirty="0">
                <a:solidFill>
                  <a:srgbClr val="0070C0"/>
                </a:solidFill>
              </a:rPr>
              <a:t>@TechTrainerTim</a:t>
            </a:r>
          </a:p>
          <a:p>
            <a:r>
              <a:rPr lang="en-US" dirty="0"/>
              <a:t>Work: </a:t>
            </a:r>
            <a:r>
              <a:rPr lang="en-US" b="1" dirty="0">
                <a:solidFill>
                  <a:srgbClr val="0070C0"/>
                </a:solidFill>
              </a:rPr>
              <a:t>Pluralsight.com</a:t>
            </a:r>
          </a:p>
          <a:p>
            <a:r>
              <a:rPr lang="en-US" dirty="0"/>
              <a:t>Web: </a:t>
            </a:r>
            <a:r>
              <a:rPr lang="en-US" b="1" dirty="0">
                <a:solidFill>
                  <a:srgbClr val="0070C0"/>
                </a:solidFill>
              </a:rPr>
              <a:t>TechTrainerTim.com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A027D-27B4-479C-B958-B777AE26A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278" y="1282622"/>
            <a:ext cx="2602522" cy="25782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95307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799" y="1783536"/>
            <a:ext cx="6158291" cy="257825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Available for preorder</a:t>
            </a:r>
          </a:p>
          <a:p>
            <a:pPr marL="0" indent="0">
              <a:buNone/>
            </a:pPr>
            <a:r>
              <a:rPr lang="en-US" dirty="0"/>
              <a:t>	25-Nov-2019 pub date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timw.info/ms300</a:t>
            </a:r>
          </a:p>
          <a:p>
            <a:pPr marL="0" indent="0">
              <a:buNone/>
            </a:pPr>
            <a:r>
              <a:rPr lang="en-US" dirty="0"/>
              <a:t>Safari Books Online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BD2B2E-6556-42A4-A438-B77AE5DBE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3357" y="621704"/>
            <a:ext cx="3396797" cy="3947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632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Materials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880932-C79B-4E37-86AD-089232300598}"/>
              </a:ext>
            </a:extLst>
          </p:cNvPr>
          <p:cNvSpPr/>
          <p:nvPr/>
        </p:nvSpPr>
        <p:spPr>
          <a:xfrm>
            <a:off x="1241536" y="2034283"/>
            <a:ext cx="6651398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timw.info/az300</a:t>
            </a:r>
          </a:p>
        </p:txBody>
      </p:sp>
    </p:spTree>
    <p:extLst>
      <p:ext uri="{BB962C8B-B14F-4D97-AF65-F5344CB8AC3E}">
        <p14:creationId xmlns:p14="http://schemas.microsoft.com/office/powerpoint/2010/main" val="61634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 of 2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Module 1: Determine Workload Requirements</a:t>
            </a:r>
          </a:p>
          <a:p>
            <a:r>
              <a:rPr lang="en-US" dirty="0"/>
              <a:t>Module 2: Design for Identity and Security</a:t>
            </a:r>
          </a:p>
          <a:p>
            <a:r>
              <a:rPr lang="en-US" dirty="0"/>
              <a:t>Module 3: Design a Data Platform Solution</a:t>
            </a:r>
          </a:p>
          <a:p>
            <a:r>
              <a:rPr lang="en-US" dirty="0"/>
              <a:t>Exam AZ-301 preparation/strategy</a:t>
            </a:r>
          </a:p>
        </p:txBody>
      </p:sp>
    </p:spTree>
    <p:extLst>
      <p:ext uri="{BB962C8B-B14F-4D97-AF65-F5344CB8AC3E}">
        <p14:creationId xmlns:p14="http://schemas.microsoft.com/office/powerpoint/2010/main" val="164563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2 of 2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Module 4: Design a Business Continuity Strategy</a:t>
            </a:r>
          </a:p>
          <a:p>
            <a:r>
              <a:rPr lang="en-US" dirty="0"/>
              <a:t>Module 5: Design for Deployment, Migration, and </a:t>
            </a:r>
            <a:br>
              <a:rPr lang="en-US" dirty="0"/>
            </a:br>
            <a:r>
              <a:rPr lang="en-US" dirty="0"/>
              <a:t>Integration</a:t>
            </a:r>
          </a:p>
          <a:p>
            <a:r>
              <a:rPr lang="en-US" dirty="0"/>
              <a:t>Module 6: Design an Infrastructure Strategy</a:t>
            </a:r>
          </a:p>
          <a:p>
            <a:r>
              <a:rPr lang="en-US" dirty="0"/>
              <a:t>Exam AZ-301 certification strategy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26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Ground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Architect is an expert-level certification</a:t>
            </a:r>
          </a:p>
          <a:p>
            <a:pPr lvl="1"/>
            <a:r>
              <a:rPr lang="en-US" dirty="0"/>
              <a:t>You should already know how to deploy and configure Azure resources</a:t>
            </a:r>
          </a:p>
          <a:p>
            <a:r>
              <a:rPr lang="en-US" dirty="0"/>
              <a:t>This is a "crash course"</a:t>
            </a:r>
          </a:p>
          <a:p>
            <a:pPr lvl="1"/>
            <a:r>
              <a:rPr lang="en-US" dirty="0"/>
              <a:t>We have six hours, and we'll need every minute</a:t>
            </a:r>
          </a:p>
          <a:p>
            <a:pPr lvl="1"/>
            <a:r>
              <a:rPr lang="en-US" dirty="0"/>
              <a:t>Five-minute break at midpoint</a:t>
            </a:r>
          </a:p>
          <a:p>
            <a:r>
              <a:rPr lang="en-US" dirty="0"/>
              <a:t>Please ask/answer questions and provide feedback in the Q/A panel, not the group chat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47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61120-E34F-4545-B208-F7C8AD694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63995069-69E5-4381-9671-C69866B93FC4}"/>
              </a:ext>
            </a:extLst>
          </p:cNvPr>
          <p:cNvSpPr/>
          <p:nvPr/>
        </p:nvSpPr>
        <p:spPr>
          <a:xfrm>
            <a:off x="2487120" y="1089189"/>
            <a:ext cx="4169760" cy="3122052"/>
          </a:xfrm>
          <a:prstGeom prst="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37160" tIns="137160" rIns="137160" bIns="137160"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450"/>
              </a:spcBef>
            </a:pPr>
            <a:r>
              <a:rPr lang="en-US" dirty="0">
                <a:solidFill>
                  <a:schemeClr val="bg1"/>
                </a:solidFill>
              </a:rPr>
              <a:t>Interdependence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6A2048-FB70-46D4-A516-B738655F7FD6}"/>
              </a:ext>
            </a:extLst>
          </p:cNvPr>
          <p:cNvSpPr txBox="1"/>
          <p:nvPr/>
        </p:nvSpPr>
        <p:spPr>
          <a:xfrm>
            <a:off x="1905814" y="2119301"/>
            <a:ext cx="19683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Content knowledge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E7D8EA-D531-43B6-821A-549B9677E818}"/>
              </a:ext>
            </a:extLst>
          </p:cNvPr>
          <p:cNvSpPr txBox="1"/>
          <p:nvPr/>
        </p:nvSpPr>
        <p:spPr>
          <a:xfrm>
            <a:off x="5269853" y="2119301"/>
            <a:ext cx="19683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Practical 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9C4BAF-D29C-41B7-A22E-C1DCBB043612}"/>
              </a:ext>
            </a:extLst>
          </p:cNvPr>
          <p:cNvSpPr txBox="1"/>
          <p:nvPr/>
        </p:nvSpPr>
        <p:spPr>
          <a:xfrm>
            <a:off x="3248347" y="4241949"/>
            <a:ext cx="264730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Test-taking skills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30ADE8-5344-4383-B36B-B9458A149C4F}"/>
              </a:ext>
            </a:extLst>
          </p:cNvPr>
          <p:cNvSpPr/>
          <p:nvPr/>
        </p:nvSpPr>
        <p:spPr>
          <a:xfrm>
            <a:off x="-1" y="196815"/>
            <a:ext cx="90502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Tim's Certification Study Pyramid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103165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73B478-F9C7-458C-B056-3122B1A74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get to work!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0F437F-974E-463C-9B5C-578F8A5FC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095" y="617703"/>
            <a:ext cx="5001543" cy="432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729816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_LiveLessons_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dard_LiveLessons_2016.potm" id="{8C1633E9-E98A-446F-92F4-E3D84D4249FA}" vid="{A44C486B-6B48-42BE-B4AA-FE194AC1400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Standard_LiveLessons_2017.potm</Template>
  <TotalTime>4207</TotalTime>
  <Words>276</Words>
  <Application>Microsoft Macintosh PowerPoint</Application>
  <PresentationFormat>On-screen Show (16:9)</PresentationFormat>
  <Paragraphs>70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Gotham Medium</vt:lpstr>
      <vt:lpstr>Tahoma</vt:lpstr>
      <vt:lpstr>Standard_LiveLessons_2017</vt:lpstr>
      <vt:lpstr>Exam AZ-301: Microsoft Azure Architect Design Crash Course</vt:lpstr>
      <vt:lpstr>Tim Warner</vt:lpstr>
      <vt:lpstr>Tim Warner</vt:lpstr>
      <vt:lpstr>Course Materials</vt:lpstr>
      <vt:lpstr>Day 1 of 2 Agenda</vt:lpstr>
      <vt:lpstr>Day 2 of 2 Agenda</vt:lpstr>
      <vt:lpstr>Ground rules</vt:lpstr>
      <vt:lpstr> </vt:lpstr>
      <vt:lpstr>Let's get to work!</vt:lpstr>
      <vt:lpstr>  Digital Credentials by Credly/Acclaim</vt:lpstr>
      <vt:lpstr>Exam AZ-301 Item Types </vt:lpstr>
      <vt:lpstr> Multiple Choice</vt:lpstr>
      <vt:lpstr>Repeated Scenario</vt:lpstr>
      <vt:lpstr> Select and Place</vt:lpstr>
      <vt:lpstr> Build List and Reorder</vt:lpstr>
      <vt:lpstr> Active Screen/Fill in the Blank</vt:lpstr>
      <vt:lpstr> Case Study</vt:lpstr>
      <vt:lpstr> Performance-Based Lab</vt:lpstr>
      <vt:lpstr>AZ-300 Exam Strategy/Tips</vt:lpstr>
      <vt:lpstr>Thank you!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Phifer</dc:creator>
  <cp:lastModifiedBy>Tim Warner</cp:lastModifiedBy>
  <cp:revision>70</cp:revision>
  <dcterms:created xsi:type="dcterms:W3CDTF">2015-09-28T19:52:00Z</dcterms:created>
  <dcterms:modified xsi:type="dcterms:W3CDTF">2019-09-29T21:47:09Z</dcterms:modified>
</cp:coreProperties>
</file>